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target.com/searchenterpriseai/definition/expert-system" TargetMode="External"/><Relationship Id="rId3" Type="http://schemas.openxmlformats.org/officeDocument/2006/relationships/hyperlink" Target="https://ko.wikipedia.org/wiki/%EC%9D%B8%EA%B3%B5%EC%A7%80%EB%8A%A5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datahunt.com/trend-insight/artificial-intelligenc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bd56f8e0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bd56f8e0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https://generated.photos/faces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bd765381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bd765381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bd765381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bd765381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bd765381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bd765381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bd76538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bd76538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bd765381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bd76538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bd76538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bd76538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bd56f8e0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bd56f8e0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 뉴스 검색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bd56f8e0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bd56f8e0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bd765381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bd76538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bd56f8e0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bd56f8e0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https://www.fetimes.co.kr/news/articleView.html?idxno=107585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bd56f8e0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bd56f8e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bing image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bd56f8e0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bd56f8e0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bd56f8e0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bd56f8e0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bd56f8e0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bd56f8e0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bd56f8e0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bd56f8e0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bd56f8e0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bd56f8e0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bd76538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bd76538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https://www.techtarget.com/searchenterpriseai/definition/expert-system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https://ko.wikipedia.org/wiki/%EC%9D%B8%EA%B3%B5%EC%A7%80%EB%8A%A5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bd76538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bd76538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https://www.thedatahunt.com/trend-insight/artificial-intelligence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bd56f8e0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bd56f8e0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bd76538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bd76538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2aPDRD1PlaM" TargetMode="External"/><Relationship Id="rId4" Type="http://schemas.openxmlformats.org/officeDocument/2006/relationships/hyperlink" Target="https://www.youtube.com/shorts/IGbbP-hiWQ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609600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482" y="2583208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874" y="2583208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625" y="609600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9408" y="2689383"/>
            <a:ext cx="1821066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3017" y="609600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00" y="2583208"/>
            <a:ext cx="1821208" cy="18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9408" y="609600"/>
            <a:ext cx="1821208" cy="182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20400" y="165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타임스퀘어</a:t>
            </a:r>
            <a:br>
              <a:rPr lang="ko" sz="2000"/>
            </a:br>
            <a:r>
              <a:rPr lang="ko" sz="1188"/>
              <a:t>(Christmas ver)</a:t>
            </a:r>
            <a:endParaRPr sz="1188"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675" y="0"/>
            <a:ext cx="61263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br>
              <a:rPr lang="ko"/>
            </a:br>
            <a:endParaRPr sz="2733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4150850" y="420400"/>
            <a:ext cx="40809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미래의 인류를 상상해보자</a:t>
            </a:r>
            <a:endParaRPr sz="2000"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2050년</a:t>
            </a:r>
            <a:endParaRPr b="1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00" y="934300"/>
            <a:ext cx="6456499" cy="42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br>
              <a:rPr lang="ko"/>
            </a:br>
            <a:endParaRPr sz="2733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2100년</a:t>
            </a:r>
            <a:endParaRPr b="1"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00" y="903650"/>
            <a:ext cx="6368550" cy="423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>
            <p:ph type="title"/>
          </p:nvPr>
        </p:nvSpPr>
        <p:spPr>
          <a:xfrm>
            <a:off x="4150850" y="420400"/>
            <a:ext cx="40809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미래의 인류를 상상해보자</a:t>
            </a:r>
            <a:endParaRPr sz="2000"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br>
              <a:rPr lang="ko"/>
            </a:br>
            <a:endParaRPr sz="2733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1297500" y="1557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Rock eating the Rocks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https://www.youtube.com/watch?v=2aPDRD1PlaM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임재범 - Hype Boy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https://www.youtube.com/shorts/IGbbP-hiWQk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영상/음악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br>
              <a:rPr lang="ko"/>
            </a:br>
            <a:endParaRPr sz="2733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419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순기능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의학 발달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각종 질병/질환 치료율 증가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삶의 질 향상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자율 주행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운전 편의성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컴퓨터 비전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위험 물질 탐지로 안정성 확보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사람이 놓칠 수 있는 부분 케어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1297500" y="419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순기능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업무 생산성 향상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chat GPT (개발자 코드 개발편의)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각종 업무 자동화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777" y="0"/>
            <a:ext cx="43772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의 위협 - </a:t>
            </a:r>
            <a:r>
              <a:rPr lang="ko" sz="1800"/>
              <a:t>사생활 침해 우려</a:t>
            </a:r>
            <a:endParaRPr sz="1800"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450" y="838949"/>
            <a:ext cx="3613150" cy="21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00" y="3026850"/>
            <a:ext cx="8653899" cy="1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98" y="1307850"/>
            <a:ext cx="5040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의 위협 - </a:t>
            </a:r>
            <a:r>
              <a:rPr lang="ko" sz="1600"/>
              <a:t>일자리의 위협</a:t>
            </a:r>
            <a:endParaRPr sz="1600"/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00" y="1048304"/>
            <a:ext cx="8336401" cy="194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28" y="3248553"/>
            <a:ext cx="7332632" cy="189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9"/>
          <p:cNvCxnSpPr/>
          <p:nvPr/>
        </p:nvCxnSpPr>
        <p:spPr>
          <a:xfrm>
            <a:off x="3812700" y="4994875"/>
            <a:ext cx="14607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01" y="0"/>
            <a:ext cx="8318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AI과 인류의 동행 (자비스 or 스카이넷)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55" y="979526"/>
            <a:ext cx="6391394" cy="39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88" y="4143363"/>
            <a:ext cx="3514725" cy="10001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꾸벅 인사하는 강아지. Image 1 of 4"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800" y="3028950"/>
            <a:ext cx="50024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꾸벅 인사하는 강아지. Image 2 of 4"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15240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꾸벅 인사하는 강아지. Image 3 of 4" id="148" name="Google Shape;1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550" y="15240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꾸벅 인사하는 강아지. Image 4 of 4" id="149" name="Google Shape;14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여러분은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4250175" y="2611300"/>
            <a:ext cx="6666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0"/>
              <a:t>VS</a:t>
            </a:r>
            <a:endParaRPr b="1" sz="3000"/>
          </a:p>
        </p:txBody>
      </p:sp>
      <p:sp>
        <p:nvSpPr>
          <p:cNvPr id="285" name="Google Shape;285;p32"/>
          <p:cNvSpPr/>
          <p:nvPr/>
        </p:nvSpPr>
        <p:spPr>
          <a:xfrm>
            <a:off x="1880550" y="2049700"/>
            <a:ext cx="2059500" cy="171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긍정</a:t>
            </a:r>
            <a:endParaRPr sz="3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5226900" y="2049700"/>
            <a:ext cx="2059500" cy="171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부정</a:t>
            </a:r>
            <a:endParaRPr sz="3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저의 바램: 더불어 가는 사회, Global</a:t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68425"/>
            <a:ext cx="7038900" cy="43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9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인간에게 동료일까 적일까?</a:t>
            </a:r>
            <a:endParaRPr/>
          </a:p>
        </p:txBody>
      </p:sp>
      <p:sp>
        <p:nvSpPr>
          <p:cNvPr id="155" name="Google Shape;155;p1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홍종현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AI 소개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AI 의 응용분야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AI 의 순기능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AI 의 위협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앞으로 우리가 AI 에 대해야 할 자세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란?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115525" y="1147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Montserrat"/>
                <a:ea typeface="Montserrat"/>
                <a:cs typeface="Montserrat"/>
                <a:sym typeface="Montserrat"/>
              </a:rPr>
              <a:t>Artificial Intelligence 의 약자,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Montserrat"/>
                <a:ea typeface="Montserrat"/>
                <a:cs typeface="Montserrat"/>
                <a:sym typeface="Montserrat"/>
              </a:rPr>
              <a:t>인강의 학습능력, 추론능력, 지각 능력을 인공적으로 구현하려는 컴퓨터 과학의 분야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1806775" y="2571750"/>
            <a:ext cx="1282200" cy="107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3763258" y="2571750"/>
            <a:ext cx="1282200" cy="107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학습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5719726" y="2571750"/>
            <a:ext cx="1282200" cy="107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추론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1279375" y="3803550"/>
            <a:ext cx="2337000" cy="483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데이터가 많을수록 정확도 증가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17"/>
          <p:cNvCxnSpPr>
            <a:stCxn id="168" idx="6"/>
            <a:endCxn id="169" idx="2"/>
          </p:cNvCxnSpPr>
          <p:nvPr/>
        </p:nvCxnSpPr>
        <p:spPr>
          <a:xfrm>
            <a:off x="3088975" y="3108900"/>
            <a:ext cx="674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5045450" y="3108900"/>
            <a:ext cx="674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역사 - 1943~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1차 BOOM (1950년대) - AI 연구를 위한 최초 프로그래밍 언어 LISP 탄생, 로봇 프로세스 포화 (자율주행, 로보틱스 전신)</a:t>
            </a:r>
            <a:br>
              <a:rPr lang="ko"/>
            </a:br>
            <a:r>
              <a:rPr lang="ko"/>
              <a:t>			ex) 미로 탐색 추리(step by step 방식), 일정한 범위내의 문법 자연어 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2차 BOOM (1980년대) - 모델 고도화 (신경망 발전)</a:t>
            </a:r>
            <a:br>
              <a:rPr lang="ko"/>
            </a:br>
            <a:r>
              <a:rPr lang="ko"/>
              <a:t>				ex) 광학 문자 인식, 음성 인식 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3차 BOOM (현재) -  머신러닝/딥러닝</a:t>
            </a:r>
            <a:br>
              <a:rPr lang="ko"/>
            </a:br>
            <a:r>
              <a:rPr lang="ko"/>
              <a:t>			 ex) 알파고, 자율주행, 컴퓨터 비전 등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응용분야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이미지/ 영상 인식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의료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자율주행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로봇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마케팅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엔터테인먼트 ( 이미지, 영상, 노래 생성)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등등등…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br>
              <a:rPr lang="ko"/>
            </a:br>
            <a:endParaRPr sz="2733"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33"/>
              <a:t>커뮤니티를 뜨겁게 달군 이미지</a:t>
            </a:r>
            <a:br>
              <a:rPr lang="ko"/>
            </a:br>
            <a:r>
              <a:rPr lang="ko"/>
              <a:t> </a:t>
            </a:r>
            <a:r>
              <a:rPr lang="ko" sz="1200"/>
              <a:t>주사맞고 아파하는 관우</a:t>
            </a:r>
            <a:endParaRPr sz="1200"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549" y="470100"/>
            <a:ext cx="4248819" cy="42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33">
                <a:latin typeface="Lato"/>
                <a:ea typeface="Lato"/>
                <a:cs typeface="Lato"/>
                <a:sym typeface="Lato"/>
              </a:rPr>
              <a:t>엔터테인먼트 (</a:t>
            </a:r>
            <a:r>
              <a:rPr b="1" lang="ko" sz="16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ko" sz="1633">
                <a:latin typeface="Lato"/>
                <a:ea typeface="Lato"/>
                <a:cs typeface="Lato"/>
                <a:sym typeface="Lato"/>
              </a:rPr>
              <a:t> 생성)</a:t>
            </a:r>
            <a:br>
              <a:rPr lang="ko"/>
            </a:br>
            <a:r>
              <a:rPr lang="ko"/>
              <a:t>요즘 </a:t>
            </a:r>
            <a:r>
              <a:rPr b="1" lang="ko">
                <a:solidFill>
                  <a:schemeClr val="accent6"/>
                </a:solidFill>
              </a:rPr>
              <a:t>HOT</a:t>
            </a:r>
            <a:r>
              <a:rPr lang="ko"/>
              <a:t> 한 AI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297500" y="1446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5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1213125" y="1068000"/>
            <a:ext cx="2571900" cy="1237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Lato"/>
                <a:ea typeface="Lato"/>
                <a:cs typeface="Lato"/>
                <a:sym typeface="Lato"/>
              </a:rPr>
              <a:t>에러해결!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latin typeface="Lato"/>
                <a:ea typeface="Lato"/>
                <a:cs typeface="Lato"/>
                <a:sym typeface="Lato"/>
              </a:rPr>
              <a:t>오늘 할일 완료~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04625" y="93600"/>
            <a:ext cx="1108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아기 개발자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